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62" r:id="rId5"/>
    <p:sldId id="258" r:id="rId6"/>
    <p:sldId id="259" r:id="rId7"/>
    <p:sldId id="263" r:id="rId8"/>
    <p:sldId id="264" r:id="rId9"/>
    <p:sldId id="267" r:id="rId10"/>
    <p:sldId id="265" r:id="rId11"/>
    <p:sldId id="266" r:id="rId12"/>
    <p:sldId id="268" r:id="rId13"/>
    <p:sldId id="269" r:id="rId14"/>
    <p:sldId id="270" r:id="rId15"/>
    <p:sldId id="271" r:id="rId16"/>
    <p:sldId id="289" r:id="rId17"/>
    <p:sldId id="276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8"/>
    <p:restoredTop sz="94722"/>
  </p:normalViewPr>
  <p:slideViewPr>
    <p:cSldViewPr snapToGrid="0">
      <p:cViewPr varScale="1">
        <p:scale>
          <a:sx n="115" d="100"/>
          <a:sy n="115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830E77-3123-1FFD-D4F1-DCE92EC9C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42CFDFD-8F7D-D0D5-0442-C8CD9AA78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D81405-FF62-40B2-1FF7-0403139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18F2C3-23F6-5312-AD1E-6E64F01E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49D650-0883-021E-57FE-82B7C3FF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46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C994DF-BF3A-1C5C-E822-01027965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72757C-9E00-BA19-8CEB-6522385F6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873107-D814-3E99-E0A1-E40A6188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2D7E2C-154C-26AA-782F-BDDFA9356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EC792C-4FD7-D35E-2E19-D287ED71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34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D8CA70-6134-CBE3-81F7-3D7310613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2D4ED0-7CCE-FDFD-5EE4-67174665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D5476C-96C6-1ED0-C3EA-20CDCAF2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7B556E-190F-0331-67D0-41D368CB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61D54A-7D3D-CE7A-69F4-21B71545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64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7C904-91AF-6F9C-4210-93E31344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39622-3B4C-BD94-767E-3942A8F40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00C79-B143-5431-5991-D1F5D0BF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182124-9A8C-4D02-4D92-3AC32057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DBA2DF-3B17-5C15-5438-C07185F6A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086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860B3-A786-4F7A-EBA1-06D93892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80F060-EAD7-7592-7922-B8B938E0C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5FB5CB-A890-67D2-75D4-22F1ACF5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51F148-F669-79FE-B14C-515618C8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2DFFE6-3392-A924-0A33-04CABC8D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412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6DE41-9E62-806B-E13D-5B7A7584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A6EC7D-D9CD-7FA5-67AF-8133C375D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44E10F-1971-A71C-C5C8-B1687E3C1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8C352A-EFCC-E851-88F8-BDA3FDE6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7400D1-C63A-6A6C-DBBE-06EA86FA8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01C8E1-0615-1E21-0579-8356BB7D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676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45FB8-0597-A13C-801D-AB78DA3C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BFDB01-6210-9128-4859-D07DA3D5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D0E970-42CC-27FB-3894-B589EC44A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1724B0-6671-2236-95A4-1F92360E9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7ACE544-E461-82D6-D889-0EEA1A691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3C774A-BAA2-C6E2-3BBE-6A36F791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5C18FCC-F2ED-37F0-5F6A-A4C8F51D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7E468FF-9504-F349-A151-12062555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93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FC2CD-3F4F-4B83-3864-AD5ED3C4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88D7961-A03C-2525-2539-1D082816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1958ED-3468-A845-6BAC-C563E1BD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8FD5FD-32E2-2195-C187-427C2DB4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534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4264C01-A731-D987-77C7-477E2745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781353-E8FE-297E-E635-27793752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F26C62-72C1-2E02-9105-9826345E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764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86F90-6861-2C50-3E3B-C7CDFF04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7D52EF-2753-4346-F496-856E34B9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1B82E0-35C6-7E19-A0D1-645CB5651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FDBA94B-B9EF-0214-26F5-363997F9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654A1B-BD66-7CFB-F5D0-689A677A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DB03F-E1C9-BDC6-831C-02DC825B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75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62D53-2665-1375-9567-899662B7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BD8E997-0044-1154-D740-C249043C2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175456-6083-CC2D-1AF7-B1B6512E3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C47332-E862-93C7-2A5D-FCD09D14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3E0E1B-4ECE-7038-325B-35964C6A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AB2ACB-A466-A1EC-EF1F-0A58FB87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96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F6C225-C5CD-AC67-4B14-0137765C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3A84B1-854F-7D49-E2C0-B77EF4A4C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8C6B7B-5BD8-EC62-FCB1-CDFA36FCB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48C6E-F225-8346-8B59-8AB8BFA944DD}" type="datetimeFigureOut">
              <a:rPr kumimoji="1" lang="zh-TW" altLang="en-US" smtClean="0"/>
              <a:t>2026/2/16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8280F6-A424-EF96-7684-D50D02130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4B5CB1-0EE1-94BC-AFDF-AA20B7D06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881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67FD30-2815-FF11-D143-64DA42FFF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/>
              <a:t>FinanceApp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0467D9-29A0-1A44-4C3E-4A0E4F7F8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431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1E7AE-5E4C-E00B-4165-2ABA70BFE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7D2A350-6ACC-0D1E-A5BE-57DFEEB8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675668-1481-C9D3-C3BF-693E36C71CE2}"/>
              </a:ext>
            </a:extLst>
          </p:cNvPr>
          <p:cNvSpPr/>
          <p:nvPr/>
        </p:nvSpPr>
        <p:spPr>
          <a:xfrm>
            <a:off x="-141789" y="1478815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2BA6E227-D383-EF45-C0ED-8BD2ADE0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Models-&gt;</a:t>
            </a:r>
            <a:r>
              <a:rPr lang="en-US" altLang="zh-TW" dirty="0" err="1"/>
              <a:t>CategoryIcon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8645D4-A13B-25CC-1DE8-5A6AF876C229}"/>
              </a:ext>
            </a:extLst>
          </p:cNvPr>
          <p:cNvSpPr txBox="1"/>
          <p:nvPr/>
        </p:nvSpPr>
        <p:spPr>
          <a:xfrm>
            <a:off x="2888166" y="2029522"/>
            <a:ext cx="3635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Icon</a:t>
            </a:r>
            <a:r>
              <a:rPr kumimoji="1" lang="zh-TW" altLang="en-US" dirty="0"/>
              <a:t>設定： 圓圈大小，圖片，顏色</a:t>
            </a:r>
            <a:endParaRPr kumimoji="1" lang="en-US" altLang="zh-TW" dirty="0"/>
          </a:p>
          <a:p>
            <a:r>
              <a:rPr kumimoji="1" lang="en-US" altLang="zh-TW" dirty="0"/>
              <a:t>Data List of Icons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7A18B27-3ABE-5C39-C73B-ED93DC383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002" y="3098026"/>
            <a:ext cx="4241800" cy="2959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167BE2E-C851-E72E-1D06-DFEE3DD22CFE}"/>
              </a:ext>
            </a:extLst>
          </p:cNvPr>
          <p:cNvSpPr txBox="1"/>
          <p:nvPr/>
        </p:nvSpPr>
        <p:spPr>
          <a:xfrm>
            <a:off x="9433932" y="316694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尚未建立消費分組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顏色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Icon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新增自訂義</a:t>
            </a:r>
          </a:p>
        </p:txBody>
      </p:sp>
    </p:spTree>
    <p:extLst>
      <p:ext uri="{BB962C8B-B14F-4D97-AF65-F5344CB8AC3E}">
        <p14:creationId xmlns:p14="http://schemas.microsoft.com/office/powerpoint/2010/main" val="217112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2E26-16E7-1203-6981-57A4E26F8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49244B8-15BE-839E-EA18-AEDD16C1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349C4E-37D9-7059-002D-932AB2C6F35C}"/>
              </a:ext>
            </a:extLst>
          </p:cNvPr>
          <p:cNvSpPr/>
          <p:nvPr/>
        </p:nvSpPr>
        <p:spPr>
          <a:xfrm>
            <a:off x="-49232" y="1806498"/>
            <a:ext cx="2207941" cy="307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AAF97160-8260-A45E-1D02-AA23E55D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Models-&gt;</a:t>
            </a:r>
            <a:r>
              <a:rPr lang="en-US" altLang="zh-TW" dirty="0" err="1"/>
              <a:t>SharedModels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459AAB7-B25F-68C1-FAD2-BA366905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57" y="97458"/>
            <a:ext cx="4323150" cy="159323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FE105C-FC57-D522-A21E-7A6EC9C4C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504" y="1566127"/>
            <a:ext cx="3924300" cy="1473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AC7B14E-708F-63EA-B2B0-9492AF0E9904}"/>
              </a:ext>
            </a:extLst>
          </p:cNvPr>
          <p:cNvSpPr txBox="1"/>
          <p:nvPr/>
        </p:nvSpPr>
        <p:spPr>
          <a:xfrm>
            <a:off x="233850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每月報表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015250-49DA-3A4D-D861-75439D2D9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504" y="3455056"/>
            <a:ext cx="3949700" cy="19177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80CE65D-1AEC-3123-8C5D-29124A037876}"/>
              </a:ext>
            </a:extLst>
          </p:cNvPr>
          <p:cNvSpPr txBox="1"/>
          <p:nvPr/>
        </p:nvSpPr>
        <p:spPr>
          <a:xfrm>
            <a:off x="2338504" y="541915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還沒用</a:t>
            </a:r>
            <a:r>
              <a:rPr kumimoji="1" lang="en-US" altLang="zh-TW" dirty="0"/>
              <a:t>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140C0C4-57BE-6574-79C9-75174F8B9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998" y="1902561"/>
            <a:ext cx="5731654" cy="285258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5DF2CC-82D8-E50F-ABB6-892316FECCE2}"/>
              </a:ext>
            </a:extLst>
          </p:cNvPr>
          <p:cNvSpPr txBox="1"/>
          <p:nvPr/>
        </p:nvSpPr>
        <p:spPr>
          <a:xfrm>
            <a:off x="6467998" y="48730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目前只用前兩個函數</a:t>
            </a:r>
          </a:p>
        </p:txBody>
      </p:sp>
    </p:spTree>
    <p:extLst>
      <p:ext uri="{BB962C8B-B14F-4D97-AF65-F5344CB8AC3E}">
        <p14:creationId xmlns:p14="http://schemas.microsoft.com/office/powerpoint/2010/main" val="89343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E96FD-333F-588C-6231-44F8E9C12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345CD1E-A3F9-2C98-0D6C-2967B426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544D965E-0A9D-461E-8FEC-CC38D5BC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Models-&gt;</a:t>
            </a:r>
            <a:r>
              <a:rPr lang="en-US" altLang="zh-TW" dirty="0" err="1"/>
              <a:t>SharedModels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41CEAE-A5AA-EC9F-60DD-A7FB96A8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57" y="97458"/>
            <a:ext cx="4323150" cy="159323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AC02A47-F9AA-823F-B8D0-83452771B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268" y="1778000"/>
            <a:ext cx="6335171" cy="474544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CC5E9E8-0C97-7A0D-EF04-49D828712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439" y="2495380"/>
            <a:ext cx="3743092" cy="155962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A48EA53-8B6D-06BA-5F8F-8FB6E1F143FF}"/>
              </a:ext>
            </a:extLst>
          </p:cNvPr>
          <p:cNvSpPr txBox="1"/>
          <p:nvPr/>
        </p:nvSpPr>
        <p:spPr>
          <a:xfrm>
            <a:off x="9054790" y="41730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還沒用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41F9EF-372C-FF5F-59D7-5F3A68FA7317}"/>
              </a:ext>
            </a:extLst>
          </p:cNvPr>
          <p:cNvSpPr/>
          <p:nvPr/>
        </p:nvSpPr>
        <p:spPr>
          <a:xfrm>
            <a:off x="-49232" y="1806498"/>
            <a:ext cx="2207941" cy="307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314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59182-4DE1-0B2C-B548-AD6B3DE6A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CCF8C-B5DF-05B8-14D3-159261A2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Resources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360176-EE45-E191-1B38-3CB2E5313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797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D7C76-4DCD-FB30-8717-DB3396342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B9558C4-7DBA-8F4D-7758-E0C931A5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C345D615-CFB6-44E7-6B45-F409A3A5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Resources-&gt;Assets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251470-ADCC-A950-8062-5C958C61F0BE}"/>
              </a:ext>
            </a:extLst>
          </p:cNvPr>
          <p:cNvSpPr/>
          <p:nvPr/>
        </p:nvSpPr>
        <p:spPr>
          <a:xfrm>
            <a:off x="-49232" y="1973765"/>
            <a:ext cx="2207941" cy="412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E784E1-915C-CCC2-F6F8-13F7A805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15" y="1970882"/>
            <a:ext cx="7772400" cy="45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1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83DB-F0B2-C311-406B-DF161005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EB3160-F68A-E0B3-9627-6A7361EC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B00DD9-61E5-526A-9C7A-02B248913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306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001D-A868-B9F8-DBFB-D857C5132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0A303-D7F5-379D-1EA0-19F095FE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41ECB9E-6DF3-20DB-3999-B7E6023656D1}"/>
              </a:ext>
            </a:extLst>
          </p:cNvPr>
          <p:cNvSpPr/>
          <p:nvPr/>
        </p:nvSpPr>
        <p:spPr>
          <a:xfrm>
            <a:off x="-49231" y="53036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EF83ABBA-0843-5362-0CB9-CF6B3B576B73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</a:t>
            </a:r>
            <a:r>
              <a:rPr lang="en-US" altLang="zh-TW" dirty="0" err="1"/>
              <a:t>MainTabView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864495-74EE-4AEC-6BD2-F332C2B0E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2055"/>
            <a:ext cx="2371880" cy="516457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ADE8E6D-1B3B-27C7-6587-99FED74AF536}"/>
              </a:ext>
            </a:extLst>
          </p:cNvPr>
          <p:cNvSpPr txBox="1"/>
          <p:nvPr/>
        </p:nvSpPr>
        <p:spPr>
          <a:xfrm>
            <a:off x="5104048" y="6308209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再多想一個功能取代現有第二個空的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0E59B4-BFAF-9656-18C2-1AA5B57B9219}"/>
              </a:ext>
            </a:extLst>
          </p:cNvPr>
          <p:cNvSpPr/>
          <p:nvPr/>
        </p:nvSpPr>
        <p:spPr>
          <a:xfrm>
            <a:off x="2491719" y="6130470"/>
            <a:ext cx="2371879" cy="724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905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558F-38F3-E322-9256-E5DD8505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03EC2-BEE8-BFE1-5824-E751D516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Views-&gt;Accounts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6A17EF-C2DF-2C89-D270-1A145A9F7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272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E1BD7-3205-61DD-693E-6EB5F3508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E08B0A-3981-65F4-DA3F-B9CBBA3D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00" y="1277486"/>
            <a:ext cx="2549138" cy="55421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680594-E762-0BC9-C101-F962F270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004A26AA-2853-61F0-5CD8-A5EAD1872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Views-&gt;Accounts-&gt;</a:t>
            </a:r>
            <a:r>
              <a:rPr lang="en-US" altLang="zh-TW" dirty="0" err="1"/>
              <a:t>AccountsView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BF53A7B-71F5-6E9A-201D-468BE8168A27}"/>
              </a:ext>
            </a:extLst>
          </p:cNvPr>
          <p:cNvSpPr/>
          <p:nvPr/>
        </p:nvSpPr>
        <p:spPr>
          <a:xfrm>
            <a:off x="-49232" y="322270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0E98B28-566E-49F5-B1DF-1BF2688D51CB}"/>
              </a:ext>
            </a:extLst>
          </p:cNvPr>
          <p:cNvSpPr txBox="1"/>
          <p:nvPr/>
        </p:nvSpPr>
        <p:spPr>
          <a:xfrm>
            <a:off x="4925662" y="2853370"/>
            <a:ext cx="1986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totalSummaryCard</a:t>
            </a:r>
            <a:endParaRPr kumimoji="1" lang="en-US" altLang="zh-TW" dirty="0"/>
          </a:p>
          <a:p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功能完善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(balance data</a:t>
            </a:r>
            <a:r>
              <a:rPr kumimoji="1" lang="zh-TW" altLang="en-US" dirty="0">
                <a:solidFill>
                  <a:srgbClr val="FF0000"/>
                </a:solidFill>
              </a:rPr>
              <a:t>修正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E66E53-0FD6-5CEA-E17A-E8608510B8CC}"/>
              </a:ext>
            </a:extLst>
          </p:cNvPr>
          <p:cNvSpPr txBox="1"/>
          <p:nvPr/>
        </p:nvSpPr>
        <p:spPr>
          <a:xfrm>
            <a:off x="4993538" y="4157044"/>
            <a:ext cx="219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balanceChart</a:t>
            </a:r>
            <a:endParaRPr kumimoji="1" lang="en-US" altLang="zh-TW" dirty="0"/>
          </a:p>
          <a:p>
            <a:r>
              <a:rPr kumimoji="1" lang="en-US" altLang="zh-TW" dirty="0"/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與</a:t>
            </a:r>
            <a:r>
              <a:rPr kumimoji="1" lang="en-US" altLang="zh-TW" dirty="0" err="1">
                <a:solidFill>
                  <a:srgbClr val="FF0000"/>
                </a:solidFill>
              </a:rPr>
              <a:t>dataSelector</a:t>
            </a:r>
            <a:r>
              <a:rPr kumimoji="1" lang="zh-TW" altLang="en-US" dirty="0">
                <a:solidFill>
                  <a:srgbClr val="FF0000"/>
                </a:solidFill>
              </a:rPr>
              <a:t>連動</a:t>
            </a:r>
            <a:r>
              <a:rPr kumimoji="1" lang="en-US" altLang="zh-TW" dirty="0"/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08925F-6FE2-E48D-3279-B71EBC59EB39}"/>
              </a:ext>
            </a:extLst>
          </p:cNvPr>
          <p:cNvSpPr txBox="1"/>
          <p:nvPr/>
        </p:nvSpPr>
        <p:spPr>
          <a:xfrm>
            <a:off x="4993538" y="5167222"/>
            <a:ext cx="242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dataSelector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功能完善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62CBB8-B51A-D542-92BD-96426D7F181D}"/>
              </a:ext>
            </a:extLst>
          </p:cNvPr>
          <p:cNvSpPr txBox="1"/>
          <p:nvPr/>
        </p:nvSpPr>
        <p:spPr>
          <a:xfrm>
            <a:off x="4993538" y="5808766"/>
            <a:ext cx="411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accountGroups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AccountGroupView.swift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091A114-619A-DA19-1462-612DEE38BD74}"/>
              </a:ext>
            </a:extLst>
          </p:cNvPr>
          <p:cNvSpPr txBox="1"/>
          <p:nvPr/>
        </p:nvSpPr>
        <p:spPr>
          <a:xfrm>
            <a:off x="4925662" y="1593568"/>
            <a:ext cx="3906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Click action: </a:t>
            </a:r>
            <a:r>
              <a:rPr kumimoji="1" lang="en-US" altLang="zh-TW" dirty="0" err="1"/>
              <a:t>showingAddAccount</a:t>
            </a:r>
            <a:r>
              <a:rPr kumimoji="1" lang="en-US" altLang="zh-TW" dirty="0"/>
              <a:t> = true</a:t>
            </a:r>
          </a:p>
          <a:p>
            <a:r>
              <a:rPr kumimoji="1" lang="en-US" altLang="zh-TW" dirty="0"/>
              <a:t>-&gt; Call </a:t>
            </a:r>
            <a:r>
              <a:rPr kumimoji="1" lang="en-US" altLang="zh-TW" dirty="0" err="1"/>
              <a:t>AddAccountView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1F2F70C-B4BD-009F-F890-16BCCE21563A}"/>
              </a:ext>
            </a:extLst>
          </p:cNvPr>
          <p:cNvSpPr txBox="1"/>
          <p:nvPr/>
        </p:nvSpPr>
        <p:spPr>
          <a:xfrm>
            <a:off x="8184995" y="2620537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Click Action: </a:t>
            </a:r>
            <a:r>
              <a:rPr kumimoji="1" lang="zh-TW" altLang="en-US" dirty="0">
                <a:solidFill>
                  <a:srgbClr val="FF0000"/>
                </a:solidFill>
              </a:rPr>
              <a:t>還沒用</a:t>
            </a: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76B55A8-1BB2-3973-1634-E5353F5C7302}"/>
              </a:ext>
            </a:extLst>
          </p:cNvPr>
          <p:cNvCxnSpPr/>
          <p:nvPr/>
        </p:nvCxnSpPr>
        <p:spPr>
          <a:xfrm>
            <a:off x="2821259" y="1817649"/>
            <a:ext cx="5084956" cy="936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A2E3AB-4969-A5BE-0D8C-9FACFD97E30F}"/>
              </a:ext>
            </a:extLst>
          </p:cNvPr>
          <p:cNvSpPr txBox="1"/>
          <p:nvPr/>
        </p:nvSpPr>
        <p:spPr>
          <a:xfrm>
            <a:off x="8720253" y="36834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帳戶總覽移動到上層置中</a:t>
            </a:r>
          </a:p>
        </p:txBody>
      </p:sp>
    </p:spTree>
    <p:extLst>
      <p:ext uri="{BB962C8B-B14F-4D97-AF65-F5344CB8AC3E}">
        <p14:creationId xmlns:p14="http://schemas.microsoft.com/office/powerpoint/2010/main" val="4047118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960C-A442-2D8A-3029-DB94D7333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DDC1C7B-FB42-035D-C2D9-B0FED3B5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15345D-3398-E4D1-AB3A-368DC450B803}"/>
              </a:ext>
            </a:extLst>
          </p:cNvPr>
          <p:cNvSpPr/>
          <p:nvPr/>
        </p:nvSpPr>
        <p:spPr>
          <a:xfrm>
            <a:off x="-49232" y="3417988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AD9F01F8-9650-EB4D-5CDA-F096645E08C8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Views-&gt;Accounts-&gt;</a:t>
            </a:r>
            <a:r>
              <a:rPr lang="en-US" altLang="zh-TW" dirty="0" err="1"/>
              <a:t>AddAccountView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5EA2F0-4839-1DE7-47F6-A1B616F1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97" y="1583334"/>
            <a:ext cx="2426105" cy="527466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64049-2963-E7D6-D797-4DA5C7078F43}"/>
              </a:ext>
            </a:extLst>
          </p:cNvPr>
          <p:cNvSpPr txBox="1"/>
          <p:nvPr/>
        </p:nvSpPr>
        <p:spPr>
          <a:xfrm>
            <a:off x="5105442" y="389750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幣別擴增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匯率計算</a:t>
            </a:r>
          </a:p>
        </p:txBody>
      </p:sp>
    </p:spTree>
    <p:extLst>
      <p:ext uri="{BB962C8B-B14F-4D97-AF65-F5344CB8AC3E}">
        <p14:creationId xmlns:p14="http://schemas.microsoft.com/office/powerpoint/2010/main" val="369781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010E-F56E-1E50-FA2A-BBECB580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D48F90-4EF5-8A57-D291-D366C5BF6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6120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899D7-1241-F692-9815-34A5B097D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8A59AC-4096-0AF7-289F-B9FA0FB6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B234B9-0D66-0B56-FAC4-754D964884AE}"/>
              </a:ext>
            </a:extLst>
          </p:cNvPr>
          <p:cNvSpPr/>
          <p:nvPr/>
        </p:nvSpPr>
        <p:spPr>
          <a:xfrm>
            <a:off x="-49231" y="2882730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39E248CF-BE10-8A49-E066-5AB49586866E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Views-&gt;Accounts-&gt;Components-&gt;</a:t>
            </a:r>
            <a:r>
              <a:rPr lang="en-US" altLang="zh-TW" dirty="0" err="1"/>
              <a:t>AccountGroupView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FCF662C-D5A4-E3B3-7FA8-4F8EE315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95" y="1690688"/>
            <a:ext cx="2376727" cy="516731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2816044-C104-3D6F-54AF-497C5A689D85}"/>
              </a:ext>
            </a:extLst>
          </p:cNvPr>
          <p:cNvSpPr txBox="1"/>
          <p:nvPr/>
        </p:nvSpPr>
        <p:spPr>
          <a:xfrm>
            <a:off x="5597912" y="3323063"/>
            <a:ext cx="4961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1.</a:t>
            </a:r>
            <a:r>
              <a:rPr kumimoji="1" lang="zh-TW" altLang="en-US" dirty="0">
                <a:solidFill>
                  <a:srgbClr val="FF0000"/>
                </a:solidFill>
              </a:rPr>
              <a:t>沒有跟</a:t>
            </a:r>
            <a:r>
              <a:rPr kumimoji="1" lang="en-US" altLang="zh-TW" dirty="0">
                <a:solidFill>
                  <a:srgbClr val="FF0000"/>
                </a:solidFill>
              </a:rPr>
              <a:t>transaction</a:t>
            </a:r>
            <a:r>
              <a:rPr kumimoji="1" lang="zh-TW" altLang="en-US" dirty="0">
                <a:solidFill>
                  <a:srgbClr val="FF0000"/>
                </a:solidFill>
              </a:rPr>
              <a:t>的帳戶類別聯動</a:t>
            </a:r>
            <a:r>
              <a:rPr kumimoji="1" lang="en-US" altLang="zh-TW" dirty="0">
                <a:solidFill>
                  <a:srgbClr val="FF0000"/>
                </a:solidFill>
              </a:rPr>
              <a:t>, total</a:t>
            </a:r>
            <a:r>
              <a:rPr kumimoji="1" lang="zh-TW" altLang="en-US" dirty="0">
                <a:solidFill>
                  <a:srgbClr val="FF0000"/>
                </a:solidFill>
              </a:rPr>
              <a:t>有問題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2.</a:t>
            </a:r>
            <a:r>
              <a:rPr kumimoji="1" lang="zh-TW" altLang="en-US" dirty="0">
                <a:solidFill>
                  <a:srgbClr val="FF0000"/>
                </a:solidFill>
              </a:rPr>
              <a:t>一次只能開啟一個項目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4B8172-A993-E124-17DD-523C4EF9F234}"/>
              </a:ext>
            </a:extLst>
          </p:cNvPr>
          <p:cNvSpPr txBox="1"/>
          <p:nvPr/>
        </p:nvSpPr>
        <p:spPr>
          <a:xfrm>
            <a:off x="5419493" y="1952877"/>
            <a:ext cx="6650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</a:t>
            </a:r>
            <a:r>
              <a:rPr kumimoji="1" lang="zh-TW" altLang="en-US" dirty="0"/>
              <a:t>控制單行格式，顯示項目</a:t>
            </a:r>
            <a:r>
              <a:rPr kumimoji="1" lang="en-US" altLang="zh-TW" dirty="0"/>
              <a:t>(+ type </a:t>
            </a:r>
            <a:r>
              <a:rPr kumimoji="1" lang="en-US" altLang="zh-TW" dirty="0" err="1"/>
              <a:t>accounts.count</a:t>
            </a:r>
            <a:r>
              <a:rPr kumimoji="1" lang="en-US" altLang="zh-TW" dirty="0"/>
              <a:t>.     (space). </a:t>
            </a:r>
            <a:r>
              <a:rPr kumimoji="1" lang="en-US" altLang="zh-TW" dirty="0">
                <a:solidFill>
                  <a:srgbClr val="FF0000"/>
                </a:solidFill>
              </a:rPr>
              <a:t>total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2. </a:t>
            </a:r>
            <a:r>
              <a:rPr kumimoji="1" lang="zh-TW" altLang="en-US" dirty="0"/>
              <a:t>控制</a:t>
            </a:r>
            <a:r>
              <a:rPr kumimoji="1" lang="en-US" altLang="zh-TW" dirty="0"/>
              <a:t>+-</a:t>
            </a:r>
            <a:r>
              <a:rPr kumimoji="1" lang="zh-TW" altLang="en-US" dirty="0"/>
              <a:t>的</a:t>
            </a:r>
            <a:r>
              <a:rPr kumimoji="1" lang="en-US" altLang="zh-TW" dirty="0" err="1"/>
              <a:t>buttom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isExpanded</a:t>
            </a:r>
            <a:r>
              <a:rPr kumimoji="1" lang="zh-TW" altLang="en-US" dirty="0"/>
              <a:t>邏輯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320354-2FA1-0E28-2D76-B546D7C2DC7E}"/>
              </a:ext>
            </a:extLst>
          </p:cNvPr>
          <p:cNvSpPr/>
          <p:nvPr/>
        </p:nvSpPr>
        <p:spPr>
          <a:xfrm>
            <a:off x="2573687" y="3327140"/>
            <a:ext cx="2207941" cy="319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702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CE28-7D20-1E6D-85D9-1C27411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0A47852-1590-291B-0509-AC14F015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4367C9-A9CA-FFFC-8315-493F56CB58E4}"/>
              </a:ext>
            </a:extLst>
          </p:cNvPr>
          <p:cNvSpPr/>
          <p:nvPr/>
        </p:nvSpPr>
        <p:spPr>
          <a:xfrm>
            <a:off x="-49231" y="3038847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6BA21153-83A0-ED28-D07C-9663779AA271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Views-&gt;Accounts-&gt;Components-&gt;</a:t>
            </a:r>
            <a:r>
              <a:rPr lang="en-US" altLang="zh-TW" dirty="0" err="1"/>
              <a:t>AccountRowView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F0FCB84-AD7F-43E3-20D6-912D75D7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95" y="1690688"/>
            <a:ext cx="2376727" cy="516731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AE58176-B671-82CB-FDCE-719573F1611C}"/>
              </a:ext>
            </a:extLst>
          </p:cNvPr>
          <p:cNvSpPr txBox="1"/>
          <p:nvPr/>
        </p:nvSpPr>
        <p:spPr>
          <a:xfrm>
            <a:off x="5419493" y="3406977"/>
            <a:ext cx="5007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1.</a:t>
            </a:r>
            <a:r>
              <a:rPr kumimoji="1" lang="zh-TW" altLang="en-US" dirty="0">
                <a:solidFill>
                  <a:srgbClr val="FF0000"/>
                </a:solidFill>
              </a:rPr>
              <a:t>幣值顯示討論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2.Icon</a:t>
            </a:r>
            <a:r>
              <a:rPr kumimoji="1" lang="zh-TW" altLang="en-US" dirty="0">
                <a:solidFill>
                  <a:srgbClr val="FF0000"/>
                </a:solidFill>
              </a:rPr>
              <a:t>需不需要自訂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3.</a:t>
            </a:r>
            <a:r>
              <a:rPr kumimoji="1" lang="zh-TW" altLang="en-US" dirty="0">
                <a:solidFill>
                  <a:srgbClr val="FF0000"/>
                </a:solidFill>
              </a:rPr>
              <a:t>點擊可觀看該週期區間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en-US" altLang="zh-TW" dirty="0" err="1">
                <a:solidFill>
                  <a:srgbClr val="FF0000"/>
                </a:solidFill>
              </a:rPr>
              <a:t>dataSelection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r>
              <a:rPr kumimoji="1" lang="zh-TW" altLang="en-US" dirty="0">
                <a:solidFill>
                  <a:srgbClr val="FF0000"/>
                </a:solidFill>
              </a:rPr>
              <a:t>獨立圖表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F83AB7-7A8A-B8FF-002C-7274369C62B1}"/>
              </a:ext>
            </a:extLst>
          </p:cNvPr>
          <p:cNvSpPr txBox="1"/>
          <p:nvPr/>
        </p:nvSpPr>
        <p:spPr>
          <a:xfrm>
            <a:off x="5419493" y="1952877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</a:t>
            </a:r>
            <a:r>
              <a:rPr kumimoji="1" lang="zh-TW" altLang="en-US" dirty="0"/>
              <a:t>控制單行格式，顯示項目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3347C9-2CCE-32ED-11E2-8692A8F77605}"/>
              </a:ext>
            </a:extLst>
          </p:cNvPr>
          <p:cNvSpPr/>
          <p:nvPr/>
        </p:nvSpPr>
        <p:spPr>
          <a:xfrm>
            <a:off x="2489295" y="4114800"/>
            <a:ext cx="229457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491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B1B81-EAB1-5E5A-DE45-B9264A56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DD8EDB-24E0-E89D-18CE-A0BF76B8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Views-&gt;Calendar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83870-F1F7-143E-2B3D-EB841A75A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1078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41DB6-1B2C-B745-AD0D-49CD24EBC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CEAE00D-A47C-DAB3-2D78-56EC5E06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25080" y="1441934"/>
            <a:ext cx="2491142" cy="54160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6473D68-2BF2-D2DA-1908-3D07AC45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4BAF6E-6E92-C079-AAAB-C34F561F49AD}"/>
              </a:ext>
            </a:extLst>
          </p:cNvPr>
          <p:cNvSpPr/>
          <p:nvPr/>
        </p:nvSpPr>
        <p:spPr>
          <a:xfrm>
            <a:off x="-49232" y="4474357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507EF12F-3F8F-35B1-ED6B-2A26AA76C21E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Views-&gt;Calendar-&gt;</a:t>
            </a:r>
            <a:r>
              <a:rPr lang="en-US" altLang="zh-TW" dirty="0" err="1"/>
              <a:t>CalendarView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16D31C-4379-115E-BB46-6110C63CDD0E}"/>
              </a:ext>
            </a:extLst>
          </p:cNvPr>
          <p:cNvSpPr txBox="1"/>
          <p:nvPr/>
        </p:nvSpPr>
        <p:spPr>
          <a:xfrm>
            <a:off x="6183539" y="2117082"/>
            <a:ext cx="283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solidFill>
                  <a:srgbClr val="FF0000"/>
                </a:solidFill>
              </a:rPr>
              <a:t>monthTitle</a:t>
            </a:r>
            <a:r>
              <a:rPr kumimoji="1" lang="zh-TW" altLang="en-US" dirty="0">
                <a:solidFill>
                  <a:srgbClr val="FF0000"/>
                </a:solidFill>
              </a:rPr>
              <a:t>移動到上層置中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AF404E-F854-E061-C199-B8202284C2C1}"/>
              </a:ext>
            </a:extLst>
          </p:cNvPr>
          <p:cNvSpPr txBox="1"/>
          <p:nvPr/>
        </p:nvSpPr>
        <p:spPr>
          <a:xfrm>
            <a:off x="8141555" y="1445361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</a:t>
            </a:r>
            <a:r>
              <a:rPr kumimoji="1" lang="zh-TW" altLang="en-US" dirty="0"/>
              <a:t>控制這頁的顯示邏輯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15F423-FBC1-5048-B83B-A3003A9C9B00}"/>
              </a:ext>
            </a:extLst>
          </p:cNvPr>
          <p:cNvSpPr txBox="1"/>
          <p:nvPr/>
        </p:nvSpPr>
        <p:spPr>
          <a:xfrm>
            <a:off x="4737872" y="2441079"/>
            <a:ext cx="408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monthHeader</a:t>
            </a:r>
            <a:r>
              <a:rPr kumimoji="1" lang="zh-TW" altLang="en-US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可取消，用手</a:t>
            </a:r>
            <a:r>
              <a:rPr kumimoji="1" lang="en-US" altLang="zh-TW" dirty="0">
                <a:solidFill>
                  <a:srgbClr val="FF0000"/>
                </a:solidFill>
              </a:rPr>
              <a:t>swipe</a:t>
            </a:r>
            <a:r>
              <a:rPr kumimoji="1" lang="zh-TW" altLang="en-US" dirty="0">
                <a:solidFill>
                  <a:srgbClr val="FF0000"/>
                </a:solidFill>
              </a:rPr>
              <a:t>控制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7A7C58-57F9-B4F1-6F47-DF3289E649DD}"/>
              </a:ext>
            </a:extLst>
          </p:cNvPr>
          <p:cNvSpPr txBox="1"/>
          <p:nvPr/>
        </p:nvSpPr>
        <p:spPr>
          <a:xfrm>
            <a:off x="4783873" y="3101733"/>
            <a:ext cx="202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calendarGrid</a:t>
            </a:r>
            <a:endParaRPr kumimoji="1" lang="en-US" altLang="zh-TW" dirty="0"/>
          </a:p>
          <a:p>
            <a:r>
              <a:rPr kumimoji="1" lang="en-US" altLang="zh-TW" dirty="0"/>
              <a:t>(</a:t>
            </a:r>
            <a:r>
              <a:rPr kumimoji="1" lang="en-US" altLang="zh-TW" dirty="0" err="1"/>
              <a:t>CalendarGridView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A942588-42A4-7F8F-961C-2A1EAA59EB43}"/>
              </a:ext>
            </a:extLst>
          </p:cNvPr>
          <p:cNvSpPr txBox="1"/>
          <p:nvPr/>
        </p:nvSpPr>
        <p:spPr>
          <a:xfrm>
            <a:off x="4850386" y="5000994"/>
            <a:ext cx="2273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transactionsList</a:t>
            </a:r>
            <a:endParaRPr kumimoji="1" lang="en-US" altLang="zh-TW" dirty="0"/>
          </a:p>
          <a:p>
            <a:r>
              <a:rPr kumimoji="1" lang="en-US" altLang="zh-TW" dirty="0"/>
              <a:t>(</a:t>
            </a:r>
            <a:r>
              <a:rPr kumimoji="1" lang="en-US" altLang="zh-TW" dirty="0" err="1"/>
              <a:t>TransactionRowView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6CBBF3-4A33-B8CD-D867-3124F2432C8A}"/>
              </a:ext>
            </a:extLst>
          </p:cNvPr>
          <p:cNvSpPr txBox="1"/>
          <p:nvPr/>
        </p:nvSpPr>
        <p:spPr>
          <a:xfrm>
            <a:off x="4783873" y="5895177"/>
            <a:ext cx="4806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Click Action: </a:t>
            </a:r>
            <a:r>
              <a:rPr lang="en" altLang="zh-TW" dirty="0" err="1"/>
              <a:t>showingAddTransaction</a:t>
            </a:r>
            <a:r>
              <a:rPr lang="en" altLang="zh-TW" dirty="0"/>
              <a:t> = </a:t>
            </a:r>
            <a:r>
              <a:rPr lang="en" altLang="zh-TW" b="1" dirty="0"/>
              <a:t>true</a:t>
            </a:r>
            <a:endParaRPr lang="en" altLang="zh-TW" dirty="0"/>
          </a:p>
          <a:p>
            <a:r>
              <a:rPr lang="en" altLang="zh-TW" dirty="0" err="1"/>
              <a:t>AddTransactionView</a:t>
            </a:r>
            <a:r>
              <a:rPr lang="en" altLang="zh-TW" dirty="0"/>
              <a:t>(</a:t>
            </a:r>
            <a:r>
              <a:rPr lang="en" altLang="zh-TW" dirty="0" err="1"/>
              <a:t>selectedDate</a:t>
            </a:r>
            <a:r>
              <a:rPr lang="en" altLang="zh-TW" dirty="0"/>
              <a:t>: </a:t>
            </a:r>
            <a:r>
              <a:rPr lang="en" altLang="zh-TW" dirty="0" err="1"/>
              <a:t>selectedDate</a:t>
            </a:r>
            <a:r>
              <a:rPr lang="en" altLang="zh-TW" dirty="0"/>
              <a:t>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2629A13-6EE6-C899-5CED-1FECDE79CF5B}"/>
              </a:ext>
            </a:extLst>
          </p:cNvPr>
          <p:cNvSpPr txBox="1"/>
          <p:nvPr/>
        </p:nvSpPr>
        <p:spPr>
          <a:xfrm>
            <a:off x="4922169" y="1749048"/>
            <a:ext cx="48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icon</a:t>
            </a:r>
            <a:r>
              <a:rPr kumimoji="1" lang="zh-TW" altLang="en-US" dirty="0">
                <a:solidFill>
                  <a:srgbClr val="FF0000"/>
                </a:solidFill>
              </a:rPr>
              <a:t>功能考慮刪</a:t>
            </a:r>
            <a:r>
              <a:rPr kumimoji="1" lang="en-US" altLang="zh-TW" dirty="0">
                <a:solidFill>
                  <a:srgbClr val="FF0000"/>
                </a:solidFill>
              </a:rPr>
              <a:t>(or </a:t>
            </a:r>
            <a:r>
              <a:rPr kumimoji="1" lang="zh-TW" altLang="en-US" dirty="0">
                <a:solidFill>
                  <a:srgbClr val="FF0000"/>
                </a:solidFill>
              </a:rPr>
              <a:t>留 </a:t>
            </a:r>
            <a:r>
              <a:rPr kumimoji="1" lang="en-US" altLang="zh-TW" dirty="0">
                <a:solidFill>
                  <a:srgbClr val="FF0000"/>
                </a:solidFill>
              </a:rPr>
              <a:t>search, add </a:t>
            </a:r>
            <a:r>
              <a:rPr kumimoji="1" lang="en-US" altLang="zh-TW" dirty="0" err="1">
                <a:solidFill>
                  <a:srgbClr val="FF0000"/>
                </a:solidFill>
              </a:rPr>
              <a:t>showHide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1757F-233F-D5BC-F04E-8E8633F145DE}"/>
              </a:ext>
            </a:extLst>
          </p:cNvPr>
          <p:cNvSpPr txBox="1"/>
          <p:nvPr/>
        </p:nvSpPr>
        <p:spPr>
          <a:xfrm>
            <a:off x="4890034" y="2118380"/>
            <a:ext cx="121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monthTitle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078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D2B02-2E68-34E4-331C-990DF08AC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2B81173-86F2-900D-09AD-FDDB0045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25B52B-2CC7-844C-B70C-60AFDA5D574B}"/>
              </a:ext>
            </a:extLst>
          </p:cNvPr>
          <p:cNvSpPr/>
          <p:nvPr/>
        </p:nvSpPr>
        <p:spPr>
          <a:xfrm>
            <a:off x="-49231" y="3849058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90B0D455-0064-B539-2A26-F363571D44D8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Calendar-&gt;Components-&gt;</a:t>
            </a:r>
            <a:r>
              <a:rPr lang="en-US" altLang="zh-TW" dirty="0" err="1"/>
              <a:t>CalendarGridView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93B2FF7-1364-471E-38F7-CF6BB538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0688"/>
            <a:ext cx="2371880" cy="5167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8CE8CF-8BD5-49D1-4836-F0C655474487}"/>
              </a:ext>
            </a:extLst>
          </p:cNvPr>
          <p:cNvSpPr/>
          <p:nvPr/>
        </p:nvSpPr>
        <p:spPr>
          <a:xfrm>
            <a:off x="2489295" y="2932771"/>
            <a:ext cx="2371880" cy="1639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818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9739E-4970-B567-182F-947C1018D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86236C6-98BF-A7AF-EFD7-139DE44F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B6B7F3-5F1E-96C2-ED1A-12E11CEE082E}"/>
              </a:ext>
            </a:extLst>
          </p:cNvPr>
          <p:cNvSpPr/>
          <p:nvPr/>
        </p:nvSpPr>
        <p:spPr>
          <a:xfrm>
            <a:off x="-49231" y="39828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407BBBF8-ED7D-56EA-084B-E0EAAFC2325C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Calendar-&gt;Components-&gt;</a:t>
            </a:r>
            <a:r>
              <a:rPr lang="en-US" altLang="zh-TW" dirty="0" err="1"/>
              <a:t>DayCellView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E6050D-A833-6AB3-0028-FAB6D34B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0688"/>
            <a:ext cx="2371880" cy="5167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522883-B3E4-5C31-5575-82C2B661F57C}"/>
              </a:ext>
            </a:extLst>
          </p:cNvPr>
          <p:cNvSpPr/>
          <p:nvPr/>
        </p:nvSpPr>
        <p:spPr>
          <a:xfrm>
            <a:off x="3813717" y="3429000"/>
            <a:ext cx="334537" cy="407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696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BD432-0814-85F9-F391-19A91ECCC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8C18599-B9D6-7B5A-8DF0-E976E7D5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00EDB9E-E784-605F-6335-CC72F1B42435}"/>
              </a:ext>
            </a:extLst>
          </p:cNvPr>
          <p:cNvSpPr/>
          <p:nvPr/>
        </p:nvSpPr>
        <p:spPr>
          <a:xfrm>
            <a:off x="-49232" y="4176701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C5E5CD06-444A-4561-DC8E-B3BCDACEFC08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Calendar-&gt;Components-&gt;</a:t>
            </a:r>
            <a:r>
              <a:rPr lang="en-US" altLang="zh-TW" dirty="0" err="1"/>
              <a:t>TransactionRowView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5099B7-A8E0-7B48-F338-751E4552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0688"/>
            <a:ext cx="2371880" cy="5167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96C6E31-BF35-BAC3-8732-B7E67B0E958D}"/>
              </a:ext>
            </a:extLst>
          </p:cNvPr>
          <p:cNvSpPr/>
          <p:nvPr/>
        </p:nvSpPr>
        <p:spPr>
          <a:xfrm>
            <a:off x="2491718" y="4555273"/>
            <a:ext cx="2371879" cy="407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8409D7-1E3E-77C1-6F65-D4E3938A9442}"/>
              </a:ext>
            </a:extLst>
          </p:cNvPr>
          <p:cNvSpPr txBox="1"/>
          <p:nvPr/>
        </p:nvSpPr>
        <p:spPr>
          <a:xfrm>
            <a:off x="4863597" y="3725656"/>
            <a:ext cx="752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Note</a:t>
            </a:r>
            <a:r>
              <a:rPr kumimoji="1" lang="zh-TW" altLang="en-US" dirty="0">
                <a:solidFill>
                  <a:srgbClr val="FF0000"/>
                </a:solidFill>
              </a:rPr>
              <a:t>縮圖無顯示，有名稱則取代</a:t>
            </a:r>
            <a:r>
              <a:rPr kumimoji="1" lang="en-US" altLang="zh-TW" dirty="0">
                <a:solidFill>
                  <a:srgbClr val="FF0000"/>
                </a:solidFill>
              </a:rPr>
              <a:t>category.</a:t>
            </a:r>
            <a:r>
              <a:rPr kumimoji="1" lang="zh-TW" altLang="en-US" dirty="0">
                <a:solidFill>
                  <a:srgbClr val="FF0000"/>
                </a:solidFill>
              </a:rPr>
              <a:t>確認</a:t>
            </a:r>
            <a:r>
              <a:rPr kumimoji="1" lang="en-US" altLang="zh-TW" dirty="0">
                <a:solidFill>
                  <a:srgbClr val="FF0000"/>
                </a:solidFill>
              </a:rPr>
              <a:t>merchant</a:t>
            </a:r>
            <a:r>
              <a:rPr kumimoji="1" lang="zh-TW" altLang="en-US" dirty="0">
                <a:solidFill>
                  <a:srgbClr val="FF0000"/>
                </a:solidFill>
              </a:rPr>
              <a:t>顯示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點擊出現新的</a:t>
            </a:r>
            <a:r>
              <a:rPr kumimoji="1" lang="en-US" altLang="zh-TW" dirty="0">
                <a:solidFill>
                  <a:srgbClr val="FF0000"/>
                </a:solidFill>
              </a:rPr>
              <a:t>view, </a:t>
            </a:r>
            <a:r>
              <a:rPr kumimoji="1" lang="zh-TW" altLang="en-US" dirty="0">
                <a:solidFill>
                  <a:srgbClr val="FF0000"/>
                </a:solidFill>
              </a:rPr>
              <a:t>有詳細資訊，編輯</a:t>
            </a:r>
            <a:r>
              <a:rPr kumimoji="1" lang="en-US" altLang="zh-TW" dirty="0">
                <a:solidFill>
                  <a:srgbClr val="FF0000"/>
                </a:solidFill>
              </a:rPr>
              <a:t>/</a:t>
            </a:r>
            <a:r>
              <a:rPr kumimoji="1" lang="zh-TW" altLang="en-US" dirty="0">
                <a:solidFill>
                  <a:srgbClr val="FF0000"/>
                </a:solidFill>
              </a:rPr>
              <a:t>刪除</a:t>
            </a:r>
            <a:r>
              <a:rPr kumimoji="1" lang="en-US" altLang="zh-TW" dirty="0">
                <a:solidFill>
                  <a:srgbClr val="FF0000"/>
                </a:solidFill>
              </a:rPr>
              <a:t>/</a:t>
            </a:r>
            <a:r>
              <a:rPr kumimoji="1" lang="zh-TW" altLang="en-US" dirty="0">
                <a:solidFill>
                  <a:srgbClr val="FF0000"/>
                </a:solidFill>
              </a:rPr>
              <a:t>複製功能</a:t>
            </a:r>
            <a:r>
              <a:rPr kumimoji="1" lang="en-US" altLang="zh-TW" dirty="0">
                <a:solidFill>
                  <a:srgbClr val="FF0000"/>
                </a:solidFill>
              </a:rPr>
              <a:t>(Calendar</a:t>
            </a:r>
            <a:r>
              <a:rPr kumimoji="1" lang="zh-TW" altLang="en-US" dirty="0">
                <a:solidFill>
                  <a:srgbClr val="FF0000"/>
                </a:solidFill>
              </a:rPr>
              <a:t>邏輯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207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5226-7968-A582-0F74-14E534CDC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0DA830-4ED8-5962-2C09-E049DCC1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Views-&gt;Reports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522D07-B9D3-BB4A-310A-8F366FB3A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3620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861DC-8538-699C-8451-DECB9274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04DCF0E-3F2F-3D2C-BC3A-03AF0DBD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B5A507-B3E0-4D3E-F677-EDD3DCB4427E}"/>
              </a:ext>
            </a:extLst>
          </p:cNvPr>
          <p:cNvSpPr/>
          <p:nvPr/>
        </p:nvSpPr>
        <p:spPr>
          <a:xfrm>
            <a:off x="-49231" y="4830365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2C7B3B58-14CB-A2F5-931C-E8236A448C00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Reports-&gt;</a:t>
            </a:r>
            <a:r>
              <a:rPr lang="en-US" altLang="zh-TW" dirty="0" err="1"/>
              <a:t>MonthlyReportView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3A09FE0-673E-EE01-7338-5421FBD5B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5957"/>
            <a:ext cx="2371880" cy="515677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AB56FED-727B-F4ED-B78D-9A335BD88755}"/>
              </a:ext>
            </a:extLst>
          </p:cNvPr>
          <p:cNvSpPr txBox="1"/>
          <p:nvPr/>
        </p:nvSpPr>
        <p:spPr>
          <a:xfrm>
            <a:off x="4772722" y="2653991"/>
            <a:ext cx="157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monthSelector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0585D9-64A1-CF05-3943-1C0C9540F1C4}"/>
              </a:ext>
            </a:extLst>
          </p:cNvPr>
          <p:cNvSpPr txBox="1"/>
          <p:nvPr/>
        </p:nvSpPr>
        <p:spPr>
          <a:xfrm>
            <a:off x="4772722" y="2932770"/>
            <a:ext cx="257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tabSelector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各分組</a:t>
            </a:r>
            <a:r>
              <a:rPr kumimoji="1" lang="en-US" altLang="zh-TW" dirty="0">
                <a:solidFill>
                  <a:srgbClr val="FF0000"/>
                </a:solidFill>
              </a:rPr>
              <a:t>view)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C81BE0C-79C0-85D6-EAF6-6329AC75A151}"/>
              </a:ext>
            </a:extLst>
          </p:cNvPr>
          <p:cNvSpPr txBox="1"/>
          <p:nvPr/>
        </p:nvSpPr>
        <p:spPr>
          <a:xfrm>
            <a:off x="4772722" y="3518315"/>
            <a:ext cx="440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summaryCards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(click show all purchase view)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5CC133-FB07-73AB-5751-FD1CFE246A15}"/>
              </a:ext>
            </a:extLst>
          </p:cNvPr>
          <p:cNvSpPr txBox="1"/>
          <p:nvPr/>
        </p:nvSpPr>
        <p:spPr>
          <a:xfrm>
            <a:off x="4923885" y="4850950"/>
            <a:ext cx="451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categoryBreakdown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(color</a:t>
            </a:r>
            <a:r>
              <a:rPr kumimoji="1" lang="zh-TW" altLang="en-US" dirty="0">
                <a:solidFill>
                  <a:srgbClr val="FF0000"/>
                </a:solidFill>
              </a:rPr>
              <a:t>對應</a:t>
            </a:r>
            <a:r>
              <a:rPr kumimoji="1" lang="en-US" altLang="zh-TW" dirty="0">
                <a:solidFill>
                  <a:srgbClr val="FF0000"/>
                </a:solidFill>
              </a:rPr>
              <a:t>category color)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7EC321-D6F7-0702-F734-9F655FE45A25}"/>
              </a:ext>
            </a:extLst>
          </p:cNvPr>
          <p:cNvSpPr txBox="1"/>
          <p:nvPr/>
        </p:nvSpPr>
        <p:spPr>
          <a:xfrm>
            <a:off x="4923885" y="5998919"/>
            <a:ext cx="358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topThree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(use </a:t>
            </a:r>
            <a:r>
              <a:rPr kumimoji="1" lang="en-US" altLang="zh-TW" dirty="0" err="1">
                <a:solidFill>
                  <a:srgbClr val="FF0000"/>
                </a:solidFill>
              </a:rPr>
              <a:t>TransactionRow</a:t>
            </a:r>
            <a:r>
              <a:rPr kumimoji="1" lang="en-US" altLang="zh-TW" dirty="0">
                <a:solidFill>
                  <a:srgbClr val="FF0000"/>
                </a:solidFill>
              </a:rPr>
              <a:t> spec)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9A4EB6-6179-CE91-1DB8-A0C30734D1E4}"/>
              </a:ext>
            </a:extLst>
          </p:cNvPr>
          <p:cNvSpPr txBox="1"/>
          <p:nvPr/>
        </p:nvSpPr>
        <p:spPr>
          <a:xfrm>
            <a:off x="8024624" y="2025214"/>
            <a:ext cx="3985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 err="1">
                <a:solidFill>
                  <a:srgbClr val="FF0000"/>
                </a:solidFill>
              </a:rPr>
              <a:t>categoryColor</a:t>
            </a:r>
            <a:r>
              <a:rPr kumimoji="1" lang="zh-TW" altLang="en-US" dirty="0">
                <a:solidFill>
                  <a:srgbClr val="FF0000"/>
                </a:solidFill>
              </a:rPr>
              <a:t>刪</a:t>
            </a:r>
            <a:r>
              <a:rPr kumimoji="1" lang="en-US" altLang="zh-TW" dirty="0">
                <a:solidFill>
                  <a:srgbClr val="FF0000"/>
                </a:solidFill>
              </a:rPr>
              <a:t>, use </a:t>
            </a:r>
            <a:r>
              <a:rPr kumimoji="1" lang="en-US" altLang="zh-TW" dirty="0" err="1">
                <a:solidFill>
                  <a:srgbClr val="FF0000"/>
                </a:solidFill>
              </a:rPr>
              <a:t>CategoryIcon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TW" dirty="0" err="1">
                <a:solidFill>
                  <a:srgbClr val="FF0000"/>
                </a:solidFill>
              </a:rPr>
              <a:t>categorySubtitle</a:t>
            </a:r>
            <a:r>
              <a:rPr kumimoji="1" lang="zh-TW" altLang="en-US" dirty="0">
                <a:solidFill>
                  <a:srgbClr val="FF0000"/>
                </a:solidFill>
              </a:rPr>
              <a:t>刪</a:t>
            </a:r>
            <a:r>
              <a:rPr kumimoji="1" lang="en-US" altLang="zh-TW" dirty="0">
                <a:solidFill>
                  <a:srgbClr val="FF0000"/>
                </a:solidFill>
              </a:rPr>
              <a:t>, use </a:t>
            </a:r>
            <a:r>
              <a:rPr kumimoji="1" lang="en-US" altLang="zh-TW" dirty="0" err="1">
                <a:solidFill>
                  <a:srgbClr val="FF0000"/>
                </a:solidFill>
              </a:rPr>
              <a:t>TransactionRow</a:t>
            </a:r>
            <a:r>
              <a:rPr kumimoji="1" lang="en-US" altLang="zh-TW" dirty="0">
                <a:solidFill>
                  <a:srgbClr val="FF0000"/>
                </a:solidFill>
              </a:rPr>
              <a:t> format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02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412D-E76F-01DB-7B2F-CCC27DF52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54F67-1249-10E0-D749-24D8E76C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Views-&gt;Settings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C21BC7-378E-8A8D-1E01-FF7E6FA9B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703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A677233-6513-6577-4FDF-467E9F58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7397C5-53C9-ED20-1EE7-DCC3D5242409}"/>
              </a:ext>
            </a:extLst>
          </p:cNvPr>
          <p:cNvSpPr/>
          <p:nvPr/>
        </p:nvSpPr>
        <p:spPr>
          <a:xfrm>
            <a:off x="306573" y="501805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72B815-C66D-D1A5-33F2-E688140C8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789771"/>
            <a:ext cx="9194883" cy="3278458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B52C3C73-B317-2E7A-CDF6-7C75E00D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App-&gt;</a:t>
            </a:r>
            <a:r>
              <a:rPr lang="en-US" altLang="zh-TW" dirty="0" err="1"/>
              <a:t>FinanceApp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B3DEBB-75CF-004A-EFF0-C28B2FD56DC1}"/>
              </a:ext>
            </a:extLst>
          </p:cNvPr>
          <p:cNvSpPr txBox="1"/>
          <p:nvPr/>
        </p:nvSpPr>
        <p:spPr>
          <a:xfrm>
            <a:off x="2988527" y="5196468"/>
            <a:ext cx="911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開啟</a:t>
            </a:r>
            <a:r>
              <a:rPr kumimoji="1" lang="en-US" altLang="zh-TW" dirty="0"/>
              <a:t>App</a:t>
            </a:r>
            <a:r>
              <a:rPr kumimoji="1" lang="zh-TW" altLang="en-US" dirty="0"/>
              <a:t>的</a:t>
            </a:r>
            <a:r>
              <a:rPr kumimoji="1" lang="en-US" altLang="zh-TW" dirty="0"/>
              <a:t>main</a:t>
            </a:r>
            <a:r>
              <a:rPr kumimoji="1" lang="zh-TW" altLang="en-US" dirty="0"/>
              <a:t>函數，連接</a:t>
            </a:r>
            <a:r>
              <a:rPr lang="en" altLang="zh-TW" dirty="0" err="1"/>
              <a:t>PersistenceController</a:t>
            </a:r>
            <a:r>
              <a:rPr kumimoji="1" lang="en-US" altLang="zh-TW" dirty="0"/>
              <a:t> &amp; </a:t>
            </a:r>
            <a:r>
              <a:rPr lang="en" altLang="zh-TW" dirty="0" err="1"/>
              <a:t>MainTabView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4233984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A6F9-F0F2-8933-1401-2EDD0BFF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053F6EB-2568-A067-1AC8-923E73C109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A677A7-65E1-D025-7C00-7498A43B5692}"/>
              </a:ext>
            </a:extLst>
          </p:cNvPr>
          <p:cNvSpPr/>
          <p:nvPr/>
        </p:nvSpPr>
        <p:spPr>
          <a:xfrm>
            <a:off x="-49231" y="53036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431C1DD8-97DE-616E-B10F-6862363FDD19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Views-&gt;Settings-&gt;</a:t>
            </a:r>
            <a:r>
              <a:rPr lang="en-US" altLang="zh-TW" dirty="0" err="1"/>
              <a:t>SettingsView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9B842C1-399F-681E-5BD1-2B21858C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2055"/>
            <a:ext cx="2371880" cy="516457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7BE9690-7F8C-B9DC-11C2-6CA7F5F0EBC3}"/>
              </a:ext>
            </a:extLst>
          </p:cNvPr>
          <p:cNvSpPr txBox="1"/>
          <p:nvPr/>
        </p:nvSpPr>
        <p:spPr>
          <a:xfrm>
            <a:off x="6075680" y="3190240"/>
            <a:ext cx="51684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主幣種留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不知道會有何用</a:t>
            </a:r>
            <a:r>
              <a:rPr kumimoji="1" lang="en-US" altLang="zh-TW" dirty="0">
                <a:solidFill>
                  <a:srgbClr val="FF0000"/>
                </a:solidFill>
              </a:rPr>
              <a:t>), </a:t>
            </a:r>
            <a:r>
              <a:rPr kumimoji="1" lang="zh-TW" altLang="en-US" dirty="0">
                <a:solidFill>
                  <a:srgbClr val="FF0000"/>
                </a:solidFill>
              </a:rPr>
              <a:t>其他幣種設定匯率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資料管理所有功能完善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載具相關設定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帳號綁定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載具</a:t>
            </a:r>
            <a:r>
              <a:rPr kumimoji="1" lang="en-US" altLang="zh-TW" dirty="0">
                <a:solidFill>
                  <a:srgbClr val="FF0000"/>
                </a:solidFill>
              </a:rPr>
              <a:t>, </a:t>
            </a:r>
            <a:r>
              <a:rPr kumimoji="1" lang="en-US" altLang="zh-TW" dirty="0" err="1">
                <a:solidFill>
                  <a:srgbClr val="FF0000"/>
                </a:solidFill>
              </a:rPr>
              <a:t>ios</a:t>
            </a:r>
            <a:r>
              <a:rPr kumimoji="1" lang="en-US" altLang="zh-TW" dirty="0">
                <a:solidFill>
                  <a:srgbClr val="FF0000"/>
                </a:solidFill>
              </a:rPr>
              <a:t> &amp; mac)</a:t>
            </a: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備份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theme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902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2E34-C77B-6895-A809-C3EA8236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DB6F6-01E9-4FD4-199D-EB594642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Views-&gt;Transactions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FE91D3-56DE-C6C0-13CE-680BE2C58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6564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A583C-7DE1-E129-863B-33158CAF8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55A2EC1-0F87-3F6B-3DBB-9B29E594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29FBAA-1E93-008A-9595-911A618FB08F}"/>
              </a:ext>
            </a:extLst>
          </p:cNvPr>
          <p:cNvSpPr/>
          <p:nvPr/>
        </p:nvSpPr>
        <p:spPr>
          <a:xfrm>
            <a:off x="-49231" y="39828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35D5BC26-E60E-3F14-3646-49006E565C1F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Views-&gt;Transactions-&gt;</a:t>
            </a:r>
            <a:r>
              <a:rPr lang="en-US" altLang="zh-TW" dirty="0" err="1"/>
              <a:t>AddTransactionView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3ADAFCE-48DA-5E02-423E-39B441E225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5957"/>
            <a:ext cx="2371880" cy="51567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89FEC8A-1C75-3A9B-6769-EEAE542770DD}"/>
              </a:ext>
            </a:extLst>
          </p:cNvPr>
          <p:cNvSpPr txBox="1"/>
          <p:nvPr/>
        </p:nvSpPr>
        <p:spPr>
          <a:xfrm>
            <a:off x="4863598" y="2367280"/>
            <a:ext cx="136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typeSelector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3991C3-BC67-13F5-A7A5-38F35FEDF553}"/>
              </a:ext>
            </a:extLst>
          </p:cNvPr>
          <p:cNvSpPr txBox="1"/>
          <p:nvPr/>
        </p:nvSpPr>
        <p:spPr>
          <a:xfrm>
            <a:off x="4849941" y="3196828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categoryGrid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B45AA8-8A69-1738-1DC4-67EBEE76F9D4}"/>
              </a:ext>
            </a:extLst>
          </p:cNvPr>
          <p:cNvSpPr txBox="1"/>
          <p:nvPr/>
        </p:nvSpPr>
        <p:spPr>
          <a:xfrm>
            <a:off x="4851767" y="4242752"/>
            <a:ext cx="16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amountSection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1E3FF7-F08E-4CBE-8A8C-650F001055F9}"/>
              </a:ext>
            </a:extLst>
          </p:cNvPr>
          <p:cNvSpPr txBox="1"/>
          <p:nvPr/>
        </p:nvSpPr>
        <p:spPr>
          <a:xfrm>
            <a:off x="4863597" y="5363075"/>
            <a:ext cx="140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detailSection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C78831-937C-C3A0-AB3F-59ED90F04B47}"/>
              </a:ext>
            </a:extLst>
          </p:cNvPr>
          <p:cNvSpPr/>
          <p:nvPr/>
        </p:nvSpPr>
        <p:spPr>
          <a:xfrm>
            <a:off x="2491718" y="4237483"/>
            <a:ext cx="2371879" cy="724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0A0F25-9E17-788C-99F2-8331A3CC72C5}"/>
              </a:ext>
            </a:extLst>
          </p:cNvPr>
          <p:cNvSpPr/>
          <p:nvPr/>
        </p:nvSpPr>
        <p:spPr>
          <a:xfrm>
            <a:off x="2491718" y="5007596"/>
            <a:ext cx="2371879" cy="1708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0D9AAD8-8417-6912-2BBB-85750A615FFC}"/>
              </a:ext>
            </a:extLst>
          </p:cNvPr>
          <p:cNvSpPr txBox="1"/>
          <p:nvPr/>
        </p:nvSpPr>
        <p:spPr>
          <a:xfrm>
            <a:off x="7223646" y="4080515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Camera &amp; +</a:t>
            </a:r>
            <a:r>
              <a:rPr kumimoji="1" lang="zh-TW" altLang="en-US" dirty="0">
                <a:solidFill>
                  <a:srgbClr val="FF0000"/>
                </a:solidFill>
              </a:rPr>
              <a:t>功能暫不需要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輸入金額區給簡易計算機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幣別根據下方選取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F985DB-5476-94EB-BAEB-AD829B58810E}"/>
              </a:ext>
            </a:extLst>
          </p:cNvPr>
          <p:cNvSpPr txBox="1"/>
          <p:nvPr/>
        </p:nvSpPr>
        <p:spPr>
          <a:xfrm>
            <a:off x="7223646" y="5363075"/>
            <a:ext cx="4786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分割各功能，能選取對應的項目</a:t>
            </a:r>
            <a:r>
              <a:rPr kumimoji="1" lang="en-US" altLang="zh-TW" dirty="0">
                <a:solidFill>
                  <a:srgbClr val="FF0000"/>
                </a:solidFill>
              </a:rPr>
              <a:t>(account, merchant, time, date) (</a:t>
            </a:r>
            <a:r>
              <a:rPr kumimoji="1" lang="zh-TW" altLang="en-US" dirty="0">
                <a:solidFill>
                  <a:srgbClr val="FF0000"/>
                </a:solidFill>
              </a:rPr>
              <a:t>專案跟單次取消</a:t>
            </a:r>
            <a:r>
              <a:rPr kumimoji="1" lang="en-US" altLang="zh-TW" dirty="0">
                <a:solidFill>
                  <a:srgbClr val="FF0000"/>
                </a:solidFill>
              </a:rPr>
              <a:t>, </a:t>
            </a:r>
            <a:r>
              <a:rPr kumimoji="1" lang="zh-TW" altLang="en-US" dirty="0">
                <a:solidFill>
                  <a:srgbClr val="FF0000"/>
                </a:solidFill>
              </a:rPr>
              <a:t>後續新增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Notes</a:t>
            </a:r>
            <a:r>
              <a:rPr kumimoji="1" lang="zh-TW" altLang="en-US" dirty="0">
                <a:solidFill>
                  <a:srgbClr val="FF0000"/>
                </a:solidFill>
              </a:rPr>
              <a:t>區介紹使用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67D304C-418E-CCA3-4A59-6335B179E756}"/>
              </a:ext>
            </a:extLst>
          </p:cNvPr>
          <p:cNvSpPr txBox="1"/>
          <p:nvPr/>
        </p:nvSpPr>
        <p:spPr>
          <a:xfrm>
            <a:off x="7328404" y="2700935"/>
            <a:ext cx="25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1. Category</a:t>
            </a:r>
            <a:r>
              <a:rPr kumimoji="1" lang="zh-TW" altLang="en-US" dirty="0">
                <a:solidFill>
                  <a:srgbClr val="FF0000"/>
                </a:solidFill>
              </a:rPr>
              <a:t>分組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同前面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A4B81-575E-FADE-FE89-A3F1E0A9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F21A63-D1AC-1CBA-9B4F-DD9E3603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Core Data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101AED-C371-3728-D487-64E112AAE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0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09715-C7CC-CDA3-494E-34EF9984E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AC2B0D-D617-CAB4-D3B3-C53BBE3B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F01788-68CE-0FCC-AF19-3914AD5F83D7}"/>
              </a:ext>
            </a:extLst>
          </p:cNvPr>
          <p:cNvSpPr/>
          <p:nvPr/>
        </p:nvSpPr>
        <p:spPr>
          <a:xfrm>
            <a:off x="306573" y="1027906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6BBD4241-B8E8-5FA5-63B9-28B4B291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Account+Extensions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C8C578-C17C-936E-DA87-8DBB2777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46" y="1372298"/>
            <a:ext cx="3825952" cy="46437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B850B06-6649-62C9-DEB5-45B715D6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729" y="1466521"/>
            <a:ext cx="2049251" cy="44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6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2CAB0-DBAC-C530-9DD7-A01EFB0B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49D2F11-6416-A78A-D271-4E5167918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D5246D-7D11-9234-4C8B-B3B34276872F}"/>
              </a:ext>
            </a:extLst>
          </p:cNvPr>
          <p:cNvSpPr/>
          <p:nvPr/>
        </p:nvSpPr>
        <p:spPr>
          <a:xfrm>
            <a:off x="237641" y="1254648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A9F7D4F-E09D-3452-2ADA-94848B1D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FinanceApp.xcdatamodeld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6197D1-12ED-30E2-B484-C8613DA2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354713"/>
            <a:ext cx="6131621" cy="26044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5502B0-ED5D-F5CE-B2F1-11D93F2B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298" y="4280766"/>
            <a:ext cx="6137151" cy="244504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B620B0B-9DBB-38A5-2704-422D6047789C}"/>
              </a:ext>
            </a:extLst>
          </p:cNvPr>
          <p:cNvSpPr txBox="1"/>
          <p:nvPr/>
        </p:nvSpPr>
        <p:spPr>
          <a:xfrm>
            <a:off x="9281702" y="1678394"/>
            <a:ext cx="220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Entity: </a:t>
            </a:r>
            <a:r>
              <a:rPr kumimoji="1" lang="zh-TW" altLang="en-US" dirty="0"/>
              <a:t>定義</a:t>
            </a:r>
            <a:r>
              <a:rPr kumimoji="1" lang="en-US" altLang="zh-TW" dirty="0"/>
              <a:t>class</a:t>
            </a:r>
            <a:r>
              <a:rPr kumimoji="1" lang="zh-TW" altLang="en-US" dirty="0"/>
              <a:t>用？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79D1E41-EB12-79F5-1705-57440E1BC472}"/>
              </a:ext>
            </a:extLst>
          </p:cNvPr>
          <p:cNvSpPr txBox="1"/>
          <p:nvPr/>
        </p:nvSpPr>
        <p:spPr>
          <a:xfrm>
            <a:off x="9281702" y="4280766"/>
            <a:ext cx="2762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Transaction:</a:t>
            </a:r>
            <a:r>
              <a:rPr kumimoji="1" lang="zh-TW" altLang="en-US" dirty="0"/>
              <a:t> 單筆交易細節</a:t>
            </a:r>
            <a:endParaRPr kumimoji="1" lang="en-US" altLang="zh-TW" dirty="0"/>
          </a:p>
          <a:p>
            <a:r>
              <a:rPr kumimoji="1" lang="en-US" altLang="zh-TW" dirty="0" err="1"/>
              <a:t>accountName</a:t>
            </a:r>
            <a:r>
              <a:rPr kumimoji="1" lang="en-US" altLang="zh-TW" dirty="0"/>
              <a:t>: (</a:t>
            </a:r>
            <a:r>
              <a:rPr kumimoji="1" lang="zh-TW" altLang="en-US" dirty="0"/>
              <a:t>台新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Id: UUID</a:t>
            </a:r>
          </a:p>
          <a:p>
            <a:r>
              <a:rPr kumimoji="1" lang="en-US" altLang="zh-TW" dirty="0"/>
              <a:t>merchant: </a:t>
            </a:r>
            <a:r>
              <a:rPr kumimoji="1" lang="zh-TW" altLang="en-US" dirty="0"/>
              <a:t>商家</a:t>
            </a:r>
            <a:endParaRPr kumimoji="1" lang="en-US" altLang="zh-TW" dirty="0"/>
          </a:p>
          <a:p>
            <a:r>
              <a:rPr kumimoji="1" lang="en-US" altLang="zh-TW" dirty="0"/>
              <a:t>type: </a:t>
            </a:r>
            <a:r>
              <a:rPr kumimoji="1" lang="zh-TW" altLang="en-US" dirty="0"/>
              <a:t>收入</a:t>
            </a:r>
            <a:r>
              <a:rPr kumimoji="1" lang="en-US" altLang="zh-TW" dirty="0"/>
              <a:t>/</a:t>
            </a:r>
            <a:r>
              <a:rPr kumimoji="1" lang="zh-TW" altLang="en-US" dirty="0"/>
              <a:t>支出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36CEF9-9C18-2029-6BFA-67A78BEDF49F}"/>
              </a:ext>
            </a:extLst>
          </p:cNvPr>
          <p:cNvSpPr txBox="1"/>
          <p:nvPr/>
        </p:nvSpPr>
        <p:spPr>
          <a:xfrm>
            <a:off x="9281702" y="2061800"/>
            <a:ext cx="25891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Account:</a:t>
            </a:r>
          </a:p>
          <a:p>
            <a:r>
              <a:rPr kumimoji="1" lang="en-US" altLang="zh-TW" dirty="0"/>
              <a:t>balance:</a:t>
            </a:r>
            <a:r>
              <a:rPr kumimoji="1" lang="zh-TW" altLang="en-US" dirty="0"/>
              <a:t> 餘額</a:t>
            </a:r>
            <a:r>
              <a:rPr kumimoji="1" lang="en-US" altLang="zh-TW" dirty="0"/>
              <a:t>(</a:t>
            </a:r>
            <a:r>
              <a:rPr kumimoji="1" lang="zh-TW" altLang="en-US" dirty="0"/>
              <a:t>初始餘額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currency:</a:t>
            </a:r>
            <a:r>
              <a:rPr kumimoji="1" lang="zh-TW" altLang="en-US" dirty="0"/>
              <a:t> </a:t>
            </a:r>
            <a:r>
              <a:rPr kumimoji="1" lang="en-US" altLang="zh-TW" dirty="0"/>
              <a:t>(TWD)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icon: // Not Used</a:t>
            </a:r>
          </a:p>
          <a:p>
            <a:r>
              <a:rPr kumimoji="1" lang="en-US" altLang="zh-TW" dirty="0"/>
              <a:t>name: </a:t>
            </a:r>
            <a:r>
              <a:rPr kumimoji="1" lang="zh-TW" altLang="en-US" dirty="0"/>
              <a:t>帳戶名稱</a:t>
            </a:r>
            <a:r>
              <a:rPr kumimoji="1" lang="en-US" altLang="zh-TW" dirty="0"/>
              <a:t>(</a:t>
            </a:r>
            <a:r>
              <a:rPr kumimoji="1" lang="zh-TW" altLang="en-US" dirty="0"/>
              <a:t>國泰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type: (</a:t>
            </a:r>
            <a:r>
              <a:rPr kumimoji="1" lang="zh-TW" altLang="en-US" dirty="0"/>
              <a:t>現金</a:t>
            </a:r>
            <a:r>
              <a:rPr kumimoji="1" lang="en-US" altLang="zh-TW" dirty="0"/>
              <a:t>)</a:t>
            </a:r>
          </a:p>
          <a:p>
            <a:endParaRPr kumimoji="1" lang="zh-TW" altLang="en-US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EA09D9B-30DA-94E8-8FDB-4D613F2B78D5}"/>
              </a:ext>
            </a:extLst>
          </p:cNvPr>
          <p:cNvGrpSpPr/>
          <p:nvPr/>
        </p:nvGrpSpPr>
        <p:grpSpPr>
          <a:xfrm>
            <a:off x="8285356" y="3338292"/>
            <a:ext cx="1081668" cy="1449658"/>
            <a:chOff x="9690410" y="5196469"/>
            <a:chExt cx="1081668" cy="1449658"/>
          </a:xfrm>
        </p:grpSpPr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87E86703-B682-479F-8B94-4B69EC2B02B8}"/>
                </a:ext>
              </a:extLst>
            </p:cNvPr>
            <p:cNvCxnSpPr/>
            <p:nvPr/>
          </p:nvCxnSpPr>
          <p:spPr>
            <a:xfrm>
              <a:off x="9690410" y="6646127"/>
              <a:ext cx="108166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C4F761-A992-1E40-CD05-B39DFDCFD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2712" y="5196469"/>
              <a:ext cx="0" cy="14273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EA840E32-D3B5-48CC-80D2-9183C4C097D5}"/>
                </a:ext>
              </a:extLst>
            </p:cNvPr>
            <p:cNvCxnSpPr/>
            <p:nvPr/>
          </p:nvCxnSpPr>
          <p:spPr>
            <a:xfrm>
              <a:off x="9690410" y="5196469"/>
              <a:ext cx="108166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852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236DF-20CD-3C3D-E1A8-8FA556B4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D106609-D10C-3102-3F54-5A833BCD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3CFAB4-7459-6DAA-97CA-7A3119789A40}"/>
              </a:ext>
            </a:extLst>
          </p:cNvPr>
          <p:cNvSpPr/>
          <p:nvPr/>
        </p:nvSpPr>
        <p:spPr>
          <a:xfrm>
            <a:off x="306573" y="1451652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C16B7F81-A87D-8C93-6170-353D4E97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PersistenceController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0A8469-91B4-2CEB-FBDC-34AD8A87F51F}"/>
              </a:ext>
            </a:extLst>
          </p:cNvPr>
          <p:cNvSpPr txBox="1"/>
          <p:nvPr/>
        </p:nvSpPr>
        <p:spPr>
          <a:xfrm>
            <a:off x="8864960" y="1451652"/>
            <a:ext cx="251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可操控</a:t>
            </a:r>
            <a:r>
              <a:rPr kumimoji="1" lang="en-US" altLang="zh-TW" dirty="0" err="1"/>
              <a:t>CloudKit</a:t>
            </a:r>
            <a:r>
              <a:rPr kumimoji="1" lang="en-US" altLang="zh-TW" dirty="0"/>
              <a:t> Sync</a:t>
            </a:r>
            <a:r>
              <a:rPr kumimoji="1" lang="en-US" altLang="zh-TW" dirty="0">
                <a:solidFill>
                  <a:srgbClr val="FF0000"/>
                </a:solidFill>
              </a:rPr>
              <a:t>, </a:t>
            </a:r>
            <a:r>
              <a:rPr kumimoji="1" lang="zh-TW" altLang="en-US" dirty="0">
                <a:solidFill>
                  <a:srgbClr val="FF0000"/>
                </a:solidFill>
              </a:rPr>
              <a:t>目前只有本地端適用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6C3D32-02CF-41A7-79E6-2D9495C89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451652"/>
            <a:ext cx="5753940" cy="522588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68B8287-EE8F-DA11-6066-01A6C48B998F}"/>
              </a:ext>
            </a:extLst>
          </p:cNvPr>
          <p:cNvSpPr txBox="1"/>
          <p:nvPr/>
        </p:nvSpPr>
        <p:spPr>
          <a:xfrm>
            <a:off x="8864960" y="5406348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若</a:t>
            </a:r>
            <a:r>
              <a:rPr kumimoji="1" lang="en-US" altLang="zh-TW" dirty="0" err="1"/>
              <a:t>hasChanges</a:t>
            </a:r>
            <a:r>
              <a:rPr kumimoji="1" lang="en-US" altLang="zh-TW" dirty="0"/>
              <a:t>, </a:t>
            </a:r>
            <a:r>
              <a:rPr kumimoji="1" lang="zh-TW" altLang="en-US" dirty="0"/>
              <a:t>則</a:t>
            </a:r>
            <a:r>
              <a:rPr kumimoji="1" lang="en-US" altLang="zh-TW" dirty="0"/>
              <a:t>save to Parents</a:t>
            </a:r>
          </a:p>
        </p:txBody>
      </p:sp>
    </p:spTree>
    <p:extLst>
      <p:ext uri="{BB962C8B-B14F-4D97-AF65-F5344CB8AC3E}">
        <p14:creationId xmlns:p14="http://schemas.microsoft.com/office/powerpoint/2010/main" val="324808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8DE4-00AD-66DA-BFE8-63D68F79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C975BA-05BB-32BF-1518-1194DE729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C679A7-0D56-EBF4-E4CD-DF6A9D825D24}"/>
              </a:ext>
            </a:extLst>
          </p:cNvPr>
          <p:cNvSpPr/>
          <p:nvPr/>
        </p:nvSpPr>
        <p:spPr>
          <a:xfrm>
            <a:off x="306573" y="1674237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1CF49ED9-E1D7-7610-AE85-379A998B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Transaction+Extensions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F78028-391B-8A47-B3DC-0806EC27B6B6}"/>
              </a:ext>
            </a:extLst>
          </p:cNvPr>
          <p:cNvSpPr txBox="1"/>
          <p:nvPr/>
        </p:nvSpPr>
        <p:spPr>
          <a:xfrm>
            <a:off x="8864960" y="5406348"/>
            <a:ext cx="19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Transaction create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CB9AB37-6F69-1258-25D3-01205D29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301038"/>
            <a:ext cx="5558878" cy="27229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241C5DF-D2E2-BD3D-2007-8D19B9383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298" y="4114743"/>
            <a:ext cx="4660435" cy="40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608BD-EAB2-8FC9-8E64-596A8016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0617-FA8F-F8CA-3585-1A46230A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36B21C-2B6F-95AF-B71D-B9939D9F5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565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</TotalTime>
  <Words>645</Words>
  <Application>Microsoft Macintosh PowerPoint</Application>
  <PresentationFormat>寬螢幕</PresentationFormat>
  <Paragraphs>116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佈景主題</vt:lpstr>
      <vt:lpstr>FinanceApp</vt:lpstr>
      <vt:lpstr>App</vt:lpstr>
      <vt:lpstr>App-&gt;FinanceApp</vt:lpstr>
      <vt:lpstr>Core Data</vt:lpstr>
      <vt:lpstr>Core Data-&gt;Account+Extensions</vt:lpstr>
      <vt:lpstr>Core Data-&gt;FinanceApp.xcdatamodeld</vt:lpstr>
      <vt:lpstr>Core Data-&gt;PersistenceController</vt:lpstr>
      <vt:lpstr>Core Data-&gt;Transaction+Extensions</vt:lpstr>
      <vt:lpstr>Models</vt:lpstr>
      <vt:lpstr>Models-&gt;CategoryIcon</vt:lpstr>
      <vt:lpstr>Models-&gt;SharedModels</vt:lpstr>
      <vt:lpstr>Models-&gt;SharedModels</vt:lpstr>
      <vt:lpstr>Resources</vt:lpstr>
      <vt:lpstr>Resources-&gt;Assets</vt:lpstr>
      <vt:lpstr>Views</vt:lpstr>
      <vt:lpstr>PowerPoint 簡報</vt:lpstr>
      <vt:lpstr>Views-&gt;Accounts</vt:lpstr>
      <vt:lpstr>Views-&gt;Accounts-&gt;AccountsView</vt:lpstr>
      <vt:lpstr>PowerPoint 簡報</vt:lpstr>
      <vt:lpstr>PowerPoint 簡報</vt:lpstr>
      <vt:lpstr>PowerPoint 簡報</vt:lpstr>
      <vt:lpstr>Views-&gt;Calendar</vt:lpstr>
      <vt:lpstr>PowerPoint 簡報</vt:lpstr>
      <vt:lpstr>PowerPoint 簡報</vt:lpstr>
      <vt:lpstr>PowerPoint 簡報</vt:lpstr>
      <vt:lpstr>PowerPoint 簡報</vt:lpstr>
      <vt:lpstr>Views-&gt;Reports</vt:lpstr>
      <vt:lpstr>PowerPoint 簡報</vt:lpstr>
      <vt:lpstr>Views-&gt;Settings</vt:lpstr>
      <vt:lpstr>PowerPoint 簡報</vt:lpstr>
      <vt:lpstr>Views-&gt;Transactions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家弘 周</dc:creator>
  <cp:lastModifiedBy>家弘 周</cp:lastModifiedBy>
  <cp:revision>5</cp:revision>
  <dcterms:created xsi:type="dcterms:W3CDTF">2026-02-13T10:48:27Z</dcterms:created>
  <dcterms:modified xsi:type="dcterms:W3CDTF">2026-02-16T05:29:03Z</dcterms:modified>
</cp:coreProperties>
</file>